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41" r:id="rId2"/>
    <p:sldId id="346" r:id="rId3"/>
    <p:sldId id="349" r:id="rId4"/>
    <p:sldId id="351" r:id="rId5"/>
    <p:sldId id="352" r:id="rId6"/>
    <p:sldId id="343" r:id="rId7"/>
    <p:sldId id="348" r:id="rId8"/>
    <p:sldId id="345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7" r:id="rId32"/>
    <p:sldId id="376" r:id="rId33"/>
    <p:sldId id="375" r:id="rId34"/>
    <p:sldId id="380" r:id="rId35"/>
    <p:sldId id="379" r:id="rId36"/>
    <p:sldId id="378" r:id="rId37"/>
    <p:sldId id="398" r:id="rId38"/>
    <p:sldId id="399" r:id="rId39"/>
    <p:sldId id="384" r:id="rId40"/>
    <p:sldId id="383" r:id="rId41"/>
    <p:sldId id="382" r:id="rId42"/>
    <p:sldId id="381" r:id="rId43"/>
    <p:sldId id="389" r:id="rId44"/>
    <p:sldId id="396" r:id="rId45"/>
    <p:sldId id="397" r:id="rId46"/>
    <p:sldId id="388" r:id="rId47"/>
    <p:sldId id="387" r:id="rId48"/>
    <p:sldId id="386" r:id="rId49"/>
    <p:sldId id="385" r:id="rId50"/>
    <p:sldId id="392" r:id="rId51"/>
    <p:sldId id="391" r:id="rId52"/>
    <p:sldId id="390" r:id="rId53"/>
    <p:sldId id="395" r:id="rId54"/>
    <p:sldId id="394" r:id="rId55"/>
    <p:sldId id="40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2696" y="1792936"/>
            <a:ext cx="84023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Interfaces are contracts that defines how the software will interact with outside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an interface we define what a class must do, not how it does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type, similar to a class, that can contain only constants, method signatures, default methods, static methods, and nested </a:t>
            </a:r>
            <a:r>
              <a:rPr lang="en-US" dirty="0" smtClean="0"/>
              <a:t>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bodies exist only for default methods and static </a:t>
            </a:r>
            <a:r>
              <a:rPr lang="en-US" dirty="0" smtClean="0"/>
              <a:t>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cannot be </a:t>
            </a:r>
            <a:r>
              <a:rPr lang="en-US" dirty="0" smtClean="0"/>
              <a:t>instantiated.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should be public, static and final.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have Interfaces with no constants and method defiled </a:t>
            </a:r>
            <a:r>
              <a:rPr lang="en-US" dirty="0" err="1" smtClean="0"/>
              <a:t>i.e</a:t>
            </a:r>
            <a:r>
              <a:rPr lang="en-US" dirty="0" smtClean="0"/>
              <a:t> empty interfaces like </a:t>
            </a:r>
            <a:r>
              <a:rPr lang="en-US" dirty="0" err="1" smtClean="0"/>
              <a:t>java.lang.Serializable</a:t>
            </a:r>
            <a:r>
              <a:rPr lang="en-US" dirty="0" smtClean="0"/>
              <a:t>. These are called marker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Automobile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manufacturers write software (Java, of course) that operates the automobile—stop, start, accelerate, turn left, and so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forth.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Electronic </a:t>
            </a:r>
            <a:r>
              <a:rPr lang="en-US" dirty="0">
                <a:solidFill>
                  <a:srgbClr val="7030A0"/>
                </a:solidFill>
              </a:rPr>
              <a:t>guidance instrument manufacturers, </a:t>
            </a:r>
            <a:r>
              <a:rPr lang="en-US" dirty="0" smtClean="0">
                <a:solidFill>
                  <a:srgbClr val="7030A0"/>
                </a:solidFill>
              </a:rPr>
              <a:t>make </a:t>
            </a:r>
            <a:r>
              <a:rPr lang="en-US" dirty="0">
                <a:solidFill>
                  <a:srgbClr val="7030A0"/>
                </a:solidFill>
              </a:rPr>
              <a:t>computer systems that receive GPS (Global Positioning System) position data and wireless transmission of traffic conditions and use that information to drive the car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008" y="1996225"/>
            <a:ext cx="3562581" cy="28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4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5961" y="2240924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Lab13.1: </a:t>
            </a:r>
            <a:r>
              <a:rPr lang="en-US" sz="2000" dirty="0"/>
              <a:t>Demonstration of Inheritance using super class and sub-class:</a:t>
            </a:r>
          </a:p>
        </p:txBody>
      </p:sp>
    </p:spTree>
    <p:extLst>
      <p:ext uri="{BB962C8B-B14F-4D97-AF65-F5344CB8AC3E}">
        <p14:creationId xmlns:p14="http://schemas.microsoft.com/office/powerpoint/2010/main" val="6831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92428" y="1970468"/>
            <a:ext cx="106765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Defining Interface: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OperateCar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constant declarations, if 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method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enum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with values RIGHT,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turn(Direction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direction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radius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startSpeed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endSpeed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 extending multiple interfaces.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GroupedInterface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extends Interface1, Interface2, Interface3 {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constant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declarations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base of natural logarithms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double E = 2.718282;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method signatures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double x);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doSomethingElse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(String s);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1"/>
            <a:r>
              <a:rPr lang="en-US" dirty="0" smtClean="0"/>
              <a:t>Lab12.1</a:t>
            </a:r>
            <a:r>
              <a:rPr lang="en-US" dirty="0"/>
              <a:t>: Demonstration of using Interfaces</a:t>
            </a:r>
          </a:p>
        </p:txBody>
      </p:sp>
    </p:spTree>
    <p:extLst>
      <p:ext uri="{BB962C8B-B14F-4D97-AF65-F5344CB8AC3E}">
        <p14:creationId xmlns:p14="http://schemas.microsoft.com/office/powerpoint/2010/main" val="29088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32457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3386" y="1996225"/>
            <a:ext cx="3786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Instanceof</a:t>
            </a:r>
            <a:r>
              <a:rPr lang="en-US" sz="2800" dirty="0" smtClean="0"/>
              <a:t> operator</a:t>
            </a:r>
          </a:p>
          <a:p>
            <a:endParaRPr lang="en-US" sz="28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Object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if 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7030A0"/>
                </a:solidFill>
              </a:rPr>
              <a:t>instanceof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02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8839" y="1996225"/>
            <a:ext cx="399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Lab13.4: Demonstration of using super in sub classes:</a:t>
            </a:r>
          </a:p>
        </p:txBody>
      </p:sp>
    </p:spTree>
    <p:extLst>
      <p:ext uri="{BB962C8B-B14F-4D97-AF65-F5344CB8AC3E}">
        <p14:creationId xmlns:p14="http://schemas.microsoft.com/office/powerpoint/2010/main" val="16754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5" y="1854558"/>
            <a:ext cx="51129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Interface as a type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Object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findLargest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(Object object1, Object object2) {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Relatable obj1 = (Relatable)object1;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Relatable obj2 = (Relatable)object2;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if ((obj1).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isLargerThan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(obj2) &gt; 0)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return object1;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else 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return object2;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617" y="1918952"/>
            <a:ext cx="56409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implements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{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/**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* @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param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the command line arguments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*/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public static void main(String[]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// TODO code application logic here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("Hello World");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implemetation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in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764" y="6150114"/>
            <a:ext cx="5667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Lab12.2: Demonstration of interface using the example of Relatable</a:t>
            </a:r>
          </a:p>
        </p:txBody>
      </p:sp>
    </p:spTree>
    <p:extLst>
      <p:ext uri="{BB962C8B-B14F-4D97-AF65-F5344CB8AC3E}">
        <p14:creationId xmlns:p14="http://schemas.microsoft.com/office/powerpoint/2010/main" val="7425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2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2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79" y="1792936"/>
            <a:ext cx="6769055" cy="50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35910" y="2147820"/>
            <a:ext cx="4456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Lab13.2: Demonstration of static method </a:t>
            </a:r>
            <a:r>
              <a:rPr lang="en-US" sz="2400" b="1" dirty="0" smtClean="0"/>
              <a:t>overriding</a:t>
            </a:r>
          </a:p>
          <a:p>
            <a:endParaRPr lang="en-US" sz="2400" b="1" dirty="0"/>
          </a:p>
          <a:p>
            <a:r>
              <a:rPr lang="en-US" sz="2400" b="1" dirty="0"/>
              <a:t>Lab13.3: Demonstration of interface method overriding:</a:t>
            </a:r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8947" y="2194372"/>
            <a:ext cx="795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Lab13.3: Demonstration of interface method overriding: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1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83335" y="1970468"/>
            <a:ext cx="53060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Evolving </a:t>
            </a:r>
            <a:r>
              <a:rPr lang="en-US" sz="2400" b="1" dirty="0" smtClean="0"/>
              <a:t>Interfaces :</a:t>
            </a:r>
            <a:r>
              <a:rPr lang="en-US" sz="2400" dirty="0" smtClean="0"/>
              <a:t>Interfaces </a:t>
            </a:r>
            <a:r>
              <a:rPr lang="en-US" sz="2400" dirty="0"/>
              <a:t>can have “default” methods since Java 8.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public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default public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("Hi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0040" y="1779687"/>
            <a:ext cx="5602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public interface </a:t>
            </a:r>
            <a:r>
              <a:rPr lang="en-US" dirty="0" err="1" smtClean="0">
                <a:solidFill>
                  <a:srgbClr val="7030A0"/>
                </a:solidFill>
              </a:rPr>
              <a:t>DoIt</a:t>
            </a:r>
            <a:r>
              <a:rPr lang="en-US" dirty="0" smtClean="0">
                <a:solidFill>
                  <a:srgbClr val="7030A0"/>
                </a:solidFill>
              </a:rPr>
              <a:t> {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void </a:t>
            </a:r>
            <a:r>
              <a:rPr lang="en-US" dirty="0" err="1" smtClean="0">
                <a:solidFill>
                  <a:srgbClr val="7030A0"/>
                </a:solidFill>
              </a:rPr>
              <a:t>doSomething</a:t>
            </a:r>
            <a:r>
              <a:rPr lang="en-US" dirty="0" smtClean="0">
                <a:solidFill>
                  <a:srgbClr val="7030A0"/>
                </a:solidFill>
              </a:rPr>
              <a:t>(</a:t>
            </a:r>
            <a:r>
              <a:rPr lang="en-US" dirty="0" err="1" smtClean="0">
                <a:solidFill>
                  <a:srgbClr val="7030A0"/>
                </a:solidFill>
              </a:rPr>
              <a:t>int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i</a:t>
            </a:r>
            <a:r>
              <a:rPr lang="en-US" dirty="0" smtClean="0">
                <a:solidFill>
                  <a:srgbClr val="7030A0"/>
                </a:solidFill>
              </a:rPr>
              <a:t>, double x);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</a:t>
            </a:r>
            <a:r>
              <a:rPr lang="en-US" dirty="0" err="1" smtClean="0">
                <a:solidFill>
                  <a:srgbClr val="7030A0"/>
                </a:solidFill>
              </a:rPr>
              <a:t>int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doSomethingElse</a:t>
            </a:r>
            <a:r>
              <a:rPr lang="en-US" dirty="0" smtClean="0">
                <a:solidFill>
                  <a:srgbClr val="7030A0"/>
                </a:solidFill>
              </a:rPr>
              <a:t>(String s);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public interface </a:t>
            </a:r>
            <a:r>
              <a:rPr lang="en-US" dirty="0" err="1"/>
              <a:t>DoIt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void </a:t>
            </a:r>
            <a:r>
              <a:rPr lang="en-US" dirty="0" err="1"/>
              <a:t>doSomething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double x);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doSomethingElse</a:t>
            </a:r>
            <a:r>
              <a:rPr lang="en-US" dirty="0"/>
              <a:t>(String s);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didItWork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double x, String s);</a:t>
            </a:r>
          </a:p>
          <a:p>
            <a:r>
              <a:rPr lang="en-US" dirty="0"/>
              <a:t>   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public interface </a:t>
            </a:r>
            <a:r>
              <a:rPr lang="en-US" dirty="0" err="1">
                <a:solidFill>
                  <a:srgbClr val="7030A0"/>
                </a:solidFill>
              </a:rPr>
              <a:t>DoItPlus</a:t>
            </a:r>
            <a:r>
              <a:rPr lang="en-US" dirty="0">
                <a:solidFill>
                  <a:srgbClr val="7030A0"/>
                </a:solidFill>
              </a:rPr>
              <a:t> extends </a:t>
            </a:r>
            <a:r>
              <a:rPr lang="en-US" dirty="0" err="1">
                <a:solidFill>
                  <a:srgbClr val="7030A0"/>
                </a:solidFill>
              </a:rPr>
              <a:t>DoIt</a:t>
            </a:r>
            <a:r>
              <a:rPr lang="en-US" dirty="0">
                <a:solidFill>
                  <a:srgbClr val="7030A0"/>
                </a:solidFill>
              </a:rPr>
              <a:t> {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</a:t>
            </a:r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didItWork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x, String s);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375" y="4463458"/>
            <a:ext cx="4781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public interface </a:t>
            </a:r>
            <a:r>
              <a:rPr lang="en-US" dirty="0" err="1">
                <a:solidFill>
                  <a:srgbClr val="7030A0"/>
                </a:solidFill>
              </a:rPr>
              <a:t>DoIt</a:t>
            </a:r>
            <a:r>
              <a:rPr lang="en-US" dirty="0">
                <a:solidFill>
                  <a:srgbClr val="7030A0"/>
                </a:solidFill>
              </a:rPr>
              <a:t> {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   void </a:t>
            </a:r>
            <a:r>
              <a:rPr lang="en-US" dirty="0" err="1">
                <a:solidFill>
                  <a:srgbClr val="7030A0"/>
                </a:solidFill>
              </a:rPr>
              <a:t>doSomething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x);</a:t>
            </a:r>
          </a:p>
          <a:p>
            <a:r>
              <a:rPr lang="en-US" dirty="0">
                <a:solidFill>
                  <a:srgbClr val="7030A0"/>
                </a:solidFill>
              </a:rPr>
              <a:t>  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doSomethingElse</a:t>
            </a:r>
            <a:r>
              <a:rPr lang="en-US" dirty="0">
                <a:solidFill>
                  <a:srgbClr val="7030A0"/>
                </a:solidFill>
              </a:rPr>
              <a:t>(String s);</a:t>
            </a:r>
          </a:p>
          <a:p>
            <a:r>
              <a:rPr lang="en-US" dirty="0">
                <a:solidFill>
                  <a:srgbClr val="7030A0"/>
                </a:solidFill>
              </a:rPr>
              <a:t>   default </a:t>
            </a:r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didItWork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x, String s) {</a:t>
            </a:r>
          </a:p>
          <a:p>
            <a:r>
              <a:rPr lang="en-US" dirty="0">
                <a:solidFill>
                  <a:srgbClr val="7030A0"/>
                </a:solidFill>
              </a:rPr>
              <a:t>       // Method body </a:t>
            </a:r>
          </a:p>
          <a:p>
            <a:r>
              <a:rPr lang="en-US" dirty="0">
                <a:solidFill>
                  <a:srgbClr val="7030A0"/>
                </a:solidFill>
              </a:rPr>
              <a:t>   }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23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12" y="1792936"/>
            <a:ext cx="6807692" cy="5111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61" y="1985008"/>
            <a:ext cx="4407790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8" y="1792937"/>
            <a:ext cx="6746369" cy="5065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1718" y="1990165"/>
            <a:ext cx="4397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Ex:</a:t>
            </a:r>
          </a:p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Java.io.PrintStream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format(Locale l, String format, Object...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	format(String format, Object...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51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83335" y="1970468"/>
            <a:ext cx="102000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Extending interfaces that have default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mention the default method at all, which lets your extended interface inherit the default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Re-declare </a:t>
            </a:r>
            <a:r>
              <a:rPr lang="en-US" sz="2000" dirty="0"/>
              <a:t>the default method, which makes it abstract.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Redefine the default method, which overrides it.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428" y="4314423"/>
            <a:ext cx="98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Lab12.3: Demonstration of interface using default </a:t>
            </a:r>
            <a:r>
              <a:rPr lang="en-US" sz="2000" b="1" dirty="0" smtClean="0"/>
              <a:t>method</a:t>
            </a:r>
          </a:p>
          <a:p>
            <a:r>
              <a:rPr lang="en-US" sz="2000" b="1" dirty="0"/>
              <a:t>Lab12.4: Demonstration of interface using </a:t>
            </a:r>
            <a:r>
              <a:rPr lang="en-US" sz="2000" b="1" dirty="0" err="1"/>
              <a:t>enum</a:t>
            </a:r>
            <a:r>
              <a:rPr lang="en-US" sz="2000" b="1" dirty="0"/>
              <a:t> constants using Card game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974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792936"/>
            <a:ext cx="6746369" cy="5065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6715" y="1906073"/>
            <a:ext cx="44947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ublic class Bicycle{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extends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Bicycle{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instanceof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58975" y="1792936"/>
            <a:ext cx="821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Object class : The super class of all classes:</a:t>
            </a:r>
            <a:endParaRPr lang="en-US" sz="2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641034"/>
            <a:ext cx="6808692" cy="356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21" y="2254600"/>
            <a:ext cx="4889679" cy="1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Final classes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Methods defined as ‘final’ cannot be overridden in subclass.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class can also be defined as ‘final’. 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java.lang.Math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final class cannot be </a:t>
            </a:r>
            <a:r>
              <a:rPr lang="en-US" sz="2400" dirty="0" smtClean="0"/>
              <a:t>sub classed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5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5" y="1829514"/>
            <a:ext cx="7959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Abstract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Abstract class may or may not include abstract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They are declared ‘abstract’.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They cannot be instantiated but they can be sub classed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a class has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abstract method the class itself needs to be declared abstract.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an abstract class implements interface, it is not necessary to implement all methods of interface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 abstract class can have static members.</a:t>
            </a:r>
          </a:p>
          <a:p>
            <a:r>
              <a:rPr lang="en-US" sz="2800" dirty="0" err="1" smtClean="0"/>
              <a:t>Ex: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public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abstract class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GraphicObject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//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declare fields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//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declare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nonabstract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methods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	abstract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void draw();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}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48" y="3760630"/>
            <a:ext cx="3616544" cy="28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641034"/>
            <a:ext cx="11398857" cy="4120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375" y="1918952"/>
            <a:ext cx="680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When to use Abstract class / Interface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65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3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2844</TotalTime>
  <Words>903</Words>
  <Application>Microsoft Office PowerPoint</Application>
  <PresentationFormat>Widescreen</PresentationFormat>
  <Paragraphs>209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Corbel</vt:lpstr>
      <vt:lpstr>Wingdings</vt:lpstr>
      <vt:lpstr>Banded</vt:lpstr>
      <vt:lpstr>Interfaces</vt:lpstr>
      <vt:lpstr>Interfaces and inheritance</vt:lpstr>
      <vt:lpstr>Interfaces</vt:lpstr>
      <vt:lpstr>Interfaces</vt:lpstr>
      <vt:lpstr>Interfaces</vt:lpstr>
      <vt:lpstr>Interfaces</vt:lpstr>
      <vt:lpstr>Interfaces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718</cp:revision>
  <dcterms:created xsi:type="dcterms:W3CDTF">2015-08-26T11:57:20Z</dcterms:created>
  <dcterms:modified xsi:type="dcterms:W3CDTF">2015-09-16T06:51:09Z</dcterms:modified>
</cp:coreProperties>
</file>